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7" r:id="rId12"/>
    <p:sldId id="266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0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20:01:10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7853 24575,'2'0'0,"-1"0"0,6 0 0,-3-2 0,0 2 0,1-4 0,-1 3 0,-2-3 0,2 2 0,-1 0 0,-1-2 0,2 1 0,-2-1 0,2 0 0,1 1 0,-3-1 0,2 2 0,-2-1 0,3-1 0,-1 2 0,0 0 0,0-2 0,1 2 0,-1-1 0,-2-1 0,2 4 0,-2-2 0,3 0 0,-1 2 0,-2-4 0,2 2 0,-4-3 0,4 3 0,-2-2 0,0 2 0,2 0 0,-3-2 0,1 2 0,0-1 0,-2 0 0,2 0 0,0 1 0,-2-2 0,2 1 0,-2-1 0,2 0 0,-1 0 0,0-1 0,1 1 0,-1 0 0,3-1 0,-4 1 0,2 0 0,0-1 0,-2 1 0,2 0 0,0-1 0,-1 1 0,1-3 0,-2 2 0,0-2 0,0 3 0,0 0 0,2-1 0,-2 1 0,2 0 0,-2 0 0,0-1 0,0 1 0,0 0 0,0 0 0,2 1 0,-2 0 0,2 0 0,-2-1 0,0 0 0,0-1 0,0 1 0,0 0 0,0 0 0,0-1 0,2 1 0,-1 0 0,1-1 0,-2 1 0,0 0 0,0 0 0,0-1 0,0 1 0,0 0 0,0-1 0,0 1 0,0-1 0,0 1 0,0 0 0,0 0 0,2-1 0,-2 1 0,2 0 0,0 1 0,-2-1 0,4 2 0,-3-3 0,0 1 0,1 0 0,-1-3 0,3 2 0,-4-2 0,2 0 0,0 2 0,-1-4 0,2 4 0,-2-1 0,3 1 0,-2-1 0,1 1 0,1 0 0,-4 1 0,2 1 0,0-1 0,-1 0 0,0 0 0,-1-1 0,0 1 0,2 0 0,-1 0 0,0-1 0,-1 1 0,0 0 0,0-1 0,0 1 0,0 0 0,0-1 0,0 1 0,0 0 0,0-1 0,0 1 0,0 0 0,0-1 0,0 1 0,0 0 0,0 0 0,0-1 0,0 1 0,0 0 0,0-1 0,0 1 0,0 0 0,0-1 0,0 1 0,2 0 0,-1-1 0,1 1 0,-2-1 0,0 1 0,2-3 0,-2 2 0,3-4 0,-1 4 0,-2-1 0,2 1 0,-2 1 0,0-1 0,2 1 0,-2 0 0,2-1 0,0 1 0,-1 0 0,1-1 0,0 1 0,-2-1 0,2 1 0,0 0 0,-2-1 0,4-2 0,-3 2 0,1-1 0,0 1 0,-2 1 0,5-3 0,-5 2 0,2-2 0,0 3 0,-1 0 0,2-1 0,-2-1 0,3 1 0,-4-2 0,2 2 0,0 1 0,-1 0 0,1-1 0,-1 1 0,0-1 0,1 1 0,-2 0 0,2-1 0,-2 1 0,2 0 0,0 1 0,-1 0 0,1 0 0,-2-1 0,0 0 0,0-1 0,0 1 0,0 0 0,1-1 0,0 1 0,1 0 0,0-1 0,-2 1 0,4-3 0,-3 2 0,3-2 0,-4 3 0,4 0 0,-3-1 0,1 1 0,0-1 0,-2 1 0,2 0 0,0 1 0,-2-2 0,2 0 0,-2-4 0,2-1 0,1 3 0,1-2 0,1 4 0,-1-2 0,-1 3 0,1 0 0,-4-1 0,4 1 0,-4 0 0,4-3 0,-3 0 0,3-3 0,-1 3 0,1-2 0,1 1 0,-2-1 0,1 1 0,-4-1 0,2 4 0,0-4 0,-1 4 0,3-2 0,-4 3 0,2 0 0,0-1 0,-1-2 0,1 2 0,0-4 0,-2 4 0,5-4 0,-5 2 0,4-3 0,-1 1 0,0-1 0,1 0 0,-4 1 0,5-1 0,-5 3 0,5-2 0,-5 4 0,2-2 0,-2 3 0,0 0 0,0 0 0,0 0 0,2-1 0,-1 1 0,1 0 0,-2-1 0,0 1 0,0-3 0,0 2 0,0-2 0,1 3 0,0 0 0,1-1 0,-2 1 0,0-1 0,0 1 0,0 0 0,0-1 0,0 1 0,0 0 0,0-3 0,0 2 0,0-2 0,0 0 0,0 0 0,0 0 0,0-2 0,0 1 0,0 1 0,0-2 0,0 2 0,0-3 0,0 3 0,0-2 0,0 1 0,0-1 0,0-1 0,0-2 0,0 1 0,0-1 0,0 2 0,0 1 0,0-1 0,0 0 0,0 3 0,0-2 0,0 4 0,0-4 0,0 4 0,0-4 0,0 1 0,0-1 0,0-1 0,0 0 0,0 1 0,0-1 0,0 0 0,0 1 0,0-1 0,2 3 0,-2-2 0,2 1 0,-2 1 0,0-2 0,0 2 0,0-3 0,0 0 0,2 1 0,-1-1 0,1-2 0,-2 4 0,0-4 0,0 4 0,0 1 0,0 0 0,0 3 0,2-3 0,-1 2 0,1-4 0,-2 4 0,2-4 0,-2 2 0,3-3 0,-3-2 0,2 1 0,-2-1 0,2 2 0,-2 3 0,0 0 0,0 3 0,0-1 0,0 1 0,0 0 0,0-1 0,0 1 0,0 0 0,0-1 0,0-1 0,0 1 0,0-2 0,0 3 0,0-1 0,0 1 0,0 0 0,0-1 0,0 1 0,0 0 0,0-1 0,0 1 0,0 0 0,0 0 0,0-1 0,0 1 0,0 0 0,0-1 0,0 1 0,0-1 0,0 1 0,0-2 0,0 1 0,0-2 0,0 3 0,0 0 0,0-1 0,0-2 0,0 2 0,0-1 0,0-1 0,0 2 0,0-2 0,0 3 0,0-1 0,0 1 0,0-3 0,0 0 0,0 0 0,0 1 0,0 1 0,0-1 0,0 1 0,0-4 0,0 1 0,0-1 0,0-1 0,0 3 0,0-2 0,0 1 0,0 1 0,0 0 0,0 3 0,0-1 0,0 1 0,0 0 0,0-1 0,0 1 0,0 0 0,0-1 0,0 1 0,0-1 0,0 1 0,0 0 0,0-1 0,0 1 0,0 0 0,0-1 0,0 1 0,0 0 0,0 0 0,0-1 0,0 1 0,0-1 0,0 1 0,0 0 0,0-1 0,0 1 0,0 0 0,-2 1 0,2-1 0,-2 2 0,2-3 0,-2 1 0,2 0 0,-2-1 0,0 1 0,1-3 0,-1 2 0,0-2 0,2 3 0,-4 0 0,3-1 0,-1 1 0,0-1 0,2 1 0,-2 0 0,2-1 0,-2 1 0,2-1 0,-2 1 0,2 0 0,-2 1 0,1-1 0,-1 2 0,2-3 0,-2 1 0,2 0 0,-2-1 0,0 1 0,1-1 0,-3 1 0,4 0 0,-4 0 0,3-1 0,0 1 0,1-8 0,0 6 0,0-19 0,0 13 0,0-26 0,-3 8 0,2-7 0,-5-1 0,5 5 0,-5-3 0,6 1 0,-3 7 0,3 2 0,-2 6 0,1 4 0,-1 1 0,2 7 0,0-4 0,0 4 0,0-1 0,0-1 0,-3-2 0,3 1 0,-3-1 0,3 0 0,0 1 0,0 1 0,0 1 0,0 4 0,-2-2 0,2 3 0,-2-1 0,2 1 0,-2 0 0,1-1 0,-1 1 0,2-1 0,0 1 0,0-3 0,-2 0 0,2-3 0,-2 1 0,2-1 0,0 0 0,0-2 0,0 2 0,0-13 0,-3 11 0,3-10 0,-2 12 0,2-3 0,0 4 0,0-1 0,0 3 0,0 0 0,0 3 0,0-1 0,-2 1 0,1-1 0,-1 1 0,0-3 0,2 2 0,-3-4 0,3 4 0,0-4 0,0 2 0,0 0 0,0-3 0,0 3 0,0-3 0,0 1 0,0-1 0,0 0 0,0 1 0,0-3 0,0 2 0,0-2 0,0 3 0,0 1 0,0-1 0,0 2 0,0-3 0,0 1 0,0-4 0,0 0 0,0 0 0,0 1 0,0 2 0,0-2 0,0 1 0,0-4 0,0 5 0,0-5 0,0 4 0,0-4 0,0 5 0,0-3 0,0 4 0,0-1 0,0 0 0,0-1 0,0 3 0,0-3 0,0 4 0,0-3 0,0 0 0,0 1 0,3-1 0,-3 0 0,4 1 0,-3 1 0,1-1 0,0 4 0,-2-4 0,2 4 0,-2-1 0,0 1 0,2 1 0,-1-1 0,1 1 0,-2 0 0,2-3 0,-2-1 0,3-1 0,-1-1 0,0 0 0,3-1 0,-2 3 0,-1-3 0,0 6 0,-2-2 0,4 1 0,-3 1 0,3-2 0,-4 2 0,2 1 0,1-3 0,-3 2 0,2-1 0,0 1 0,-1 1 0,3-3 0,-4 2 0,2-2 0,0 3 0,-1 0 0,1-1 0,0 1 0,0-3 0,0 0 0,2 0 0,-3-2 0,3 4 0,-4-4 0,4 4 0,-4-2 0,2 1 0,0 1 0,-1-2 0,1 2 0,-2-1 0,2-2 0,-2 1 0,2-5 0,-2 4 0,3-4 0,-1 2 0,1 1 0,1-1 0,-3 0 0,1 3 0,0-2 0,-1 4 0,1-2 0,-2 3 0,2-1 0,-2 1 0,2 0 0,-2 0 0,0-1 0,0 1 0,2 0 0,-2-1 0,2 1 0,0 2 0,-2-2 0,2 2 0,-2-3 0,2 1 0,-1-1 0,1 1 0,-2 0 0,0-1 0,0 1 0,2-1 0,-2 1 0,2 0 0,-2-1 0,0 1 0,0 0 0,0-1 0,0 1 0,0 0 0,0-1 0,0 1 0,0-1 0,0 1 0,0-3 0,0 0 0,0 0 0,0-2 0,0 4 0,0-2 0,0 2 0,0 1 0,0 0 0,0-1 0,0 1 0,0 0 0,2 2 0,-2-4 0,2-2 0,-2-7 0,0-2 0,0-5 0,0 6 0,-3-7 0,3 3 0,-3-3 0,0 1 0,3 2 0,-3-3 0,1 7 0,1-3 0,-1 3 0,0 3 0,1-2 0,-3 4 0,3-4 0,-3 5 0,1-2 0,1 2 0,-1 0 0,1 1 0,2 1 0,-5-1 0,5 4 0,-4-4 0,3 4 0,-1-2 0,2 3 0,0-3 0,0 2 0,-2-2 0,1 1 0,-1 1 0,2-2 0,-2 3 0,2-3 0,-2 2 0,2-4 0,0 4 0,0-4 0,0 4 0,-2-4 0,1 4 0,-1-4 0,2 1 0,0 1 0,0 0 0,0 3 0,0-3 0,0 2 0,0-4 0,0 4 0,0-4 0,0 2 0,0-3 0,0 0 0,0-2 0,0 2 0,0-10 0,0 9 0,0-9 0,0 10 0,0-2 0,0 2 0,0 0 0,0 1 0,0-1 0,0-2 0,0-2 0,0-1 0,0-1 0,0 0 0,0 0 0,0-3 0,2 2 0,-1-5 0,4 2 0,-2 1 0,0-4 0,2 7 0,-5-3 0,5 6 0,-5-2 0,4 6 0,-3-2 0,3 3 0,-4-1 0,3 0 0,-2 2 0,0-3 0,1 6 0,-2-6 0,2 3 0,-1-3 0,3 1 0,-4-1 0,5 0 0,-3 1 0,1-1 0,1 0 0,-3 1 0,3-1 0,-1 1 0,-1-1 0,0 3 0,1-3 0,-3 3 0,4-3 0,-1-1 0,0 1 0,-1 0 0,0 1 0,-1 2 0,3-3 0,-4 1 0,5-1 0,-5 0 0,4 3 0,-3-2 0,3 2 0,-4-6 0,5 3 0,-3-2 0,1 2 0,1 0 0,-3 3 0,1-2 0,0 4 0,-2-4 0,2 1 0,0 1 0,-1-2 0,3 2 0,-4-6 0,4 3 0,-3-5 0,3 4 0,-3 1 0,3 1 0,-3 4 0,3-4 0,-4 4 0,2-1 0,0 1 0,-1-1 0,3-1 0,-4 0 0,2 0 0,0 3 0,-1-3 0,0 2 0,1-2 0,-1 1 0,1 1 0,0-4 0,1 1 0,-1 1 0,0-2 0,0 4 0,-1-4 0,3 4 0,-4-2 0,2 3 0,-2-1 0,0 1 0,0-1 0,0 1 0,2-3 0,-1 2 0,1-1 0,-2 1 0,2-2 0,-1 2 0,1-1 0,-2 1 0,0 1 0,0 0 0,0 0 0,0 0 0,0-9 0,0 2 0,0-8 0,0 3 0,0 0 0,0 0 0,0 3 0,0 1 0,0 2 0,0 3 0,0-2 0,0 4 0,0-2 0,0 3 0,0-1 0,0-2 0,0 2 0,0-1 0,0 1 0,0-1 0,0-2 0,0 1 0,0-2 0,2 4 0,-2-4 0,2 1 0,0 1 0,1-2 0,-1 4 0,2-4 0,-3-1 0,3 0 0,-3-6 0,3 6 0,-4-5 0,5 5 0,-5-3 0,4 4 0,-3-1 0,1 0 0,-2 3 0,2 0 0,-1 0 0,0 2 0,-1-1 0,0 1 0,0 1 0,3-3 0,-3 2 0,2-2 0,-2 3 0,0 0 0,0-1 0,0 1 0,0 0 0,0 0 0,0 0 0,0-1 0,0 1 0,0 0 0,0 0 0,0 0 0,0-1 0,0 1 0,0 0 0,0 0 0,0 0 0,0-1 0,0 1 0,0 0 0,0-1 0,0 1 0,0 0 0,0-1 0,0 1 0,0 0 0,0-1 0,0 1 0,0 0 0,0-1 0,0 1 0,0-1 0,0-1 0,0 1 0,0-4 0,0-1 0,0-7 0,0-6 0,0-5 0,0 1 0,0-3 0,0-2 0,0 0 0,0-3 0,0 4 0,0 3 0,0 5 0,0 4 0,0 6 0,0-2 0,0 7 0,0-2 0,0 6 0,0 0 0,0-1 0,0 1 0,0 0 0,0 0 0,0-1 0,2 3 0,-2-2 0,4 2 0,-3-2 0,2 2 0,-2-2 0,1 1 0,-1-1 0,0 0 0,1 0 0,-2 0 0,2 0 0,-2-1 0,2 1 0,-2 0 0,2-1 0,-2 1 0,2 0 0,-2-1 0,0 1 0,2 0 0,-1-1 0,1 1 0,0 0 0,-2-1 0,2-2 0,0 2 0,0-1 0,1-1 0,1 2 0,-4-2 0,4 3 0,-4-3 0,4 2 0,-1-4 0,-1 4 0,3-4 0,-3 2 0,1-1 0,1-1 0,-3 4 0,3-1 0,-4-1 0,4 4 0,-3-3 0,3 3 0,-4-1 0,2-1 0,0 1 0,-2-1 0,4 1 0,-3 0 0,3-3 0,-2 2 0,1-2 0,1 0 0,-2 2 0,1-1 0,1-1 0,-2 2 0,1-2 0,1 1 0,-1 1 0,1-2 0,1 0 0,-1 2 0,1-4 0,-1 4 0,1-4 0,-1 4 0,1-2 0,-1 3 0,1-1 0,-1 1 0,-2 0 0,2-1 0,-1 1 0,1-1 0,-2 1 0,2 0 0,-1-1 0,1 1 0,0-3 0,1 2 0,-1-2 0,-1 3 0,1 0 0,-2-1 0,2 1 0,0 0 0,0 0 0,0 1 0,-1 0 0,1 0 0,-2-1 0,0 0 0,2 1 0,-3-1 0,2 2 0,0-3 0,1 3 0,0-2 0,1 2 0,-1-3 0,0 1 0,1-1 0,-1 1 0,0 0 0,1-3 0,-1 2 0,3-2 0,-2 2 0,4 1 0,-4-1 0,2 3 0,-3-2 0,0 1 0,1 1 0,-1-2 0,0 3 0,1-3 0,-1 4 0,1-2 0,-1 0 0,0 2 0,0-2 0,0 2 0,0 0 0,-1-2 0,0 1 0,0-1 0,1 2 0,-2-1 0,2 0 0,-2-1 0,3 2 0,-1 0 0,-2-2 0,2 2 0,-2-2 0,3 2 0,-1 0 0,0 0 0,0 0 0,1 0 0,-1 0 0,0 0 0,0 0 0,1 0 0,-1 0 0,0 0 0,1 0 0,-1 0 0,0 0 0,1 0 0,-1 0 0,0 0 0,0 0 0,1 0 0,-1 0 0,0 0 0,1 0 0,-1 0 0,0 0 0,1 0 0,-1 0 0,0 0 0,0 0 0,1 0 0,-1 0 0,0 0 0,0 0 0,0 0 0,0 0 0,0 0 0,0 0 0,0 0 0,0 0 0,1 0 0,-1 0 0,0 0 0,0 0 0,1 0 0,1 2 0,2 0 0,1 3 0,1 0 0,-1 2 0,1-2 0,-3 2 0,2-2 0,-4-1 0,2 1 0,-3-1 0,1 0 0,-1 1 0,0-3 0,-2 2 0,2-4 0,-2 2 0,1 0 0,1-1 0,-4 2 0,4-2 0,-2 3 0,2-4 0,0 4 0,1-4 0,-1 4 0,0-2 0,1 1 0,-1 1 0,0-2 0,1 2 0,-1 1 0,0-1 0,0-2 0,-1 2 0,1-3 0,-4 2 0,4 0 0,-2-1 0,0 2 0,2-2 0,-1 3 0,-1-1 0,2 0 0,-2 1 0,3-1 0,-3 0 0,2-2 0,-4 2 0,4-2 0,-4 3 0,4-1 0,-4 0 0,2 0 0,0-2 0,-1 2 0,1-2 0,-2 3 0,2-3 0,-2 2 0,4-2 0,-4 2 0,4 0 0,-4 1 0,4-1 0,-4 0 0,4 0 0,-3 0 0,1 1 0,-1-3 0,0 2 0,3-4 0,-4 4 0,2-2 0,0 3 0,-2-1 0,4 0 0,-4 0 0,4-2 0,-3 2 0,3-4 0,-4 4 0,4-2 0,-2 2 0,2 0 0,-2 1 0,0-1 0,0-2 0,-1 2 0,2-2 0,-2 3 0,3-1 0,-4 0 0,4 1 0,-3-1 0,2 0 0,-2 1 0,3-1 0,-2 0 0,1 1 0,-2-1 0,1 0 0,-1 1 0,3-1 0,-4 0 0,4 1 0,-2-1 0,1 3 0,1-2 0,-4 4 0,4-2 0,-3 0 0,3 2 0,-3-4 0,3 4 0,-4-4 0,4 2 0,-3-1 0,3-1 0,-2 4 0,1-4 0,1 2 0,-4 0 0,2-3 0,0 3 0,-1-3 0,1 1 0,0-1 0,-2 0 0,2 1 0,-2-1 0,2 0 0,-2 1 0,4-1 0,-4 0 0,2 0 0,-2 1 0,2-1 0,-1 0 0,1 1 0,-1-1 0,0 0 0,3 1 0,-4-1 0,2 0 0,0 1 0,-1-1 0,2 0 0,-2 1 0,1-1 0,-2 0 0,0 1 0,2-1 0,-2 0 0,2 1 0,0-1 0,-1 3 0,1-2 0,0 4 0,-2-4 0,2 1 0,-2-1 0,2-1 0,-1 0 0,1 3 0,0-2 0,-2 7 0,4-4 0,-1 4 0,2-3 0,-3 1 0,3 0 0,-3 2 0,1-2 0,2 3 0,-5-4 0,2 1 0,0 1 0,-1-3 0,1 3 0,-2-6 0,0 2 0,0-3 0,0 0 0,0 1 0,0-1 0,0 0 0,0 1 0,0-1 0,0 0 0,0 1 0,0-1 0,2 0 0,-2 1 0,2-1 0,-2 0 0,0 1 0,0-1 0,0 3 0,0-2 0,0 4 0,0-5 0,0 5 0,2-1 0,-1 1 0,1 1 0,-2 0 0,0-1 0,0 1 0,0-3 0,0 2 0,0-4 0,0 4 0,0-4 0,0 4 0,0-4 0,0 1 0,0 1 0,0-2 0,0 2 0,0-1 0,0-1 0,0 4 0,0-4 0,0 2 0,0 0 0,0-3 0,0 6 0,0-6 0,0 3 0,0-1 0,0-1 0,0 1 0,0-1 0,0-1 0,0 0 0,0 1 0,0-1 0,0 3 0,0-2 0,2 4 0,-2-2 0,3 0 0,-3 0 0,0-3 0,1 1 0,0-1 0,1 0 0,-2 1 0,0-1 0,0 0 0,0 0 0,2 1 0,-2-1 0,4 0 0,-4 0 0,2 0 0,0 0 0,-1 0 0,0 1 0,-1-1 0,2 0 0,-1 0 0,0 0 0,1 1 0,-1-1 0,3 0 0,-4 0 0,2 0 0,-2 1 0,2-1 0,-2 0 0,2 0 0,0 1 0,-1-1 0,0 0 0,1 1 0,-1-1 0,1 0 0,-2 1 0,0-1 0,2 0 0,-2 1 0,2-1 0,-2 0 0,2 1 0,-1-1 0,1 3 0,0 0 0,-2 0 0,4 2 0,-3-4 0,1 2 0,-2-3 0,2 0 0,-1 1 0,0-1 0,1 0 0,-1 1 0,1-1 0,0 0 0,-2 0 0,2 0 0,0 1 0,-2-1 0,4 0 0,-3 1 0,1-1 0,-1 0 0,0 1 0,1-1 0,0 0 0,-2 1 0,2 1 0,-2-1 0,0 4 0,2-4 0,-1 2 0,1 0 0,-2-3 0,0 3 0,0-3 0,1-1 0,0 1 0,1-2 0,-2 2 0,2-2 0,-2 2 0,2-2 0,-2 2 0,0 0 0,2 0 0,-2 0 0,2 0 0,-2 0 0,2-2 0,-1 2 0,2-4 0,-2 4 0,1-2 0,0 1 0,-2 1 0,2-2 0,0 2 0,-1 1 0,2-1 0,-2 0 0,3 1 0,-4-1 0,4 0 0,-3 1 0,2-3 0,-2 2 0,1-2 0,-1 2 0,0 0 0,2 0 0,-2 1 0,2-1 0,-2 0 0,3-2 0,-4 2 0,4-2 0,-4 2 0,2 0 0,0-2 0,-2 2 0,2-2 0,0 2 0,-1 0 0,2-1 0,-2 0 0,1 0 0,-2 1 0,2-2 0,-2 2 0,4-2 0,-4 2 0,2 0 0,-2 0 0,2-2 0,-2 2 0,2-2 0,-2 3 0,0-1 0,2-2 0,-1 2 0,0-2 0,1 1 0,-1 0 0,1 0 0,-2 1 0,2 0 0,-2 0 0,4-2 0,-4 2 0,2-2 0,-2 2 0,0 0 0,2-1 0,-2 0 0,4-1 0,-4 2 0,2 0 0,0-2 0,-2 2 0,4-4 0,-3 4 0,2-3 0,-2 2 0,0-1 0,1 1 0,-1 0 0,3-2 0,-6 0 0,2-1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4T17:44:18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0 227 24575,'0'-4'0,"0"-1"0,0-1 0,0 1 0,0-4 0,0 4 0,0-4 0,0 4 0,0-2 0,0 0 0,0 2 0,0-1 0,0 1 0,0-1 0,0 1 0,0-2 0,0 0 0,0 0 0,0-1 0,2 2 0,-1-1 0,1 2 0,-1-2 0,0 3 0,3-3 0,-3 2 0,1-2 0,-2 3 0,2 0 0,-2-1 0,2 1 0,0-1 0,-2 1 0,2 0 0,0-1 0,-1 1 0,1-1 0,-2 1 0,0 0 0,0 0 0,0 1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4T17:44:20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0 241 24575,'0'-9'0,"0"0"0,0-7 0,0 2 0,0-2 0,0 2 0,0 6 0,0-7 0,0 4 0,0 1 0,0 1 0,0 2 0,0-3 0,0 3 0,0 0 0,0 3 0,0-1 0,0-1 0,0 1 0,0-2 0,0 3 0,2-1 0,-1 1 0,1 0 0,-2-1 0,0 1 0,0-1 0,1 1 0,0 0 0,1 0 0,-2-1 0,0 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4T17:44:22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0 225 24575,'0'-13'0,"0"-1"0,0-5 0,0-5 0,0 4 0,0-10 0,0 10 0,0-4 0,0 8 0,0 3 0,0 4 0,0 1 0,0 2 0,0 1 0,0 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4T17:44:23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0 202 24575,'0'-8'0,"0"-4"0,0-1 0,0-3 0,0-3 0,0 2 0,0-2 0,0 0 0,0 3 0,0 0 0,0 0 0,0 8 0,0-1 0,0 5 0,0-1 0,0 3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4T17:44:27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5 345 24575,'-2'-4'0,"0"-1"0,2-1 0,0-3 0,0 2 0,0 0 0,0-2 0,0 1 0,0-1 0,0 1 0,0-1 0,0 4 0,0-4 0,0 4 0,0-2 0,0 3 0,0 0 0,0 0 0,0 0 0,2 1 0,-2 0 0,2 0 0,-2-1 0,0-1 0,0-1 0,0 1 0,0-2 0,0 0 0,0 2 0,0-2 0,0 3 0,0 0 0,0-1 0,0 1 0,0 0 0,0 0 0,0-1 0,0 1 0,0 0 0,0 0 0,0 0 0,0-1 0,0 1 0,0 0 0,0-1 0,0-1 0,0 1 0,0-4 0,0 4 0,0-4 0,0 1 0,0-1 0,0 1 0,0-1 0,0 2 0,0 0 0,0 0 0,0 2 0,0 1 0,0 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7C772-F136-FF43-85BC-66B60A4E318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B2CFB-E2D1-2E4B-B184-9989DB08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33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B2CFB-E2D1-2E4B-B184-9989DB0886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CD49-70EF-1158-702A-27D6FCCD2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2C1F1-2255-956B-BCA2-C4FFDB500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69ADC-C701-8FFF-259F-30D29731F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9E46-4ABA-E615-B915-9C1EDEB8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069F7-5370-A68A-7BDD-AA87F33D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7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5D13-DC4A-EB48-F9BD-43438B64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B0EFA-ADD2-A1A2-0A25-EC58A054A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359F3-4AFE-AB76-E7E1-5A2B98EF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C61C-99F3-B8D7-0FD5-367A585D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A3A4-EC5C-6284-B6DD-6AA270B9D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3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C7CBBE-C349-AAAD-43C4-1526CF3EB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13D75-71FB-8874-AAA5-D91BC98B7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66F97-F5D0-62B7-98F7-12F4D8F8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1390F-2697-0D60-525B-6AF40330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500ED-C19C-6DB9-2C2B-5F7E3D25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3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141A-10FA-8813-7E0C-A1AC6D60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8B38B-2701-F09F-CEBC-9C86C058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5DF5-E3B4-3DD1-A2EF-DECBF533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9C7E9-5E12-7DC6-8A86-5149954D8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31D79-D2AE-8BE1-33D5-866FCEE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5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7353-ADCA-B6FB-C93D-D14CF67B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132E7-992D-FEEA-8020-D56F358B7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30484-1233-E205-9F72-252B63E6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0343C-FAEB-B24A-4496-DFBA6E14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5727-D726-E120-7F35-F97FF64B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9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CDC4-0BB6-030B-6B1D-EE4A06C6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BCEF-1B9A-B41C-6BFC-6BC5F32D7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5950-250E-6385-D2A5-F708634B7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43-2BF4-AE32-9CD0-27FB057F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D67F7-01F9-D506-6200-E5467EF0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10B26-E734-30DE-C2D8-EAF444AB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7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ACBA-E00C-8F93-E7C1-C6704C2C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106A0-ADD4-48F6-A5DD-6500AD27F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8DDD6-E962-0789-7E6B-323B1543E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9DF71-FB67-5732-F3DE-24CBAC1E9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AF13B-31EB-8BDB-50C2-10F84C115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5A171C-44F1-7F13-CA12-637131900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D68F1-034E-9CB5-8E13-4E76E88F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185AD-92FB-AA8E-902C-08D5ADDA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3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CCD8-2FA8-D1E0-4FEC-FB373A70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2C6F1-C6B4-8D13-B6AB-83D7285D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CCA9F-E52F-B9B3-70E2-80596AE7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A0368-7708-E362-03E2-86B5BEB6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3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0C358-20E2-D669-158E-0E6906FA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0BB35-C64C-A52A-B775-70455CA1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C7BD3-62CC-36C0-AE00-3B3101E0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8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BB26-1EA6-7CE3-B56D-A2E8E8C0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F134-EF03-DBDF-5AD3-2D03CF26D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C7C7F-53E0-E32C-F879-873570E97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C15BC-6C41-49C9-736B-268FF04B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E2BEE-CA57-BA38-55FD-5668D47E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1E60B-CDE5-F47A-7529-A6E36E01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88BD-B272-CDFC-7AEE-1D2EB59A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131B1E-0D54-9CAB-6E5C-3DEA0AAF4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62DCE-AC4D-DE33-7A23-C500901BD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6186B-CED9-3170-C051-47B56CE9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84D4C-B3E2-9005-9494-C7A610F6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2E368-E146-6F9A-D960-A6E61C27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0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122A4-752B-DEA0-0BFC-1B652BCB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24935-3D42-21F6-B1AA-15D11BCB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76084-1FFA-F243-250D-5764F0228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73C5F4-5120-0D43-B87E-D198AC85C05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88741-7AE8-2B1A-4565-1056B20D0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BE2CC-F027-2BA3-63FC-B157052E5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7DE939-3142-2D4C-BB27-7DB966095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1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customXml" Target="../ink/ink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2B0E-43B5-F76A-ACD4-B401D8A60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62255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Optimizations of Bilinear Reaction State Model &amp; Second-Order Reaction through Ensemble Trajectories and </a:t>
            </a:r>
            <a:r>
              <a:rPr lang="en-US" dirty="0" err="1"/>
              <a:t>Nlopt.jl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D3259-B6D5-43FE-D7BA-77D9FE48E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8308"/>
            <a:ext cx="9144000" cy="829491"/>
          </a:xfrm>
        </p:spPr>
        <p:txBody>
          <a:bodyPr/>
          <a:lstStyle/>
          <a:p>
            <a:r>
              <a:rPr lang="en-US" dirty="0"/>
              <a:t>Tye Phoenix</a:t>
            </a:r>
          </a:p>
        </p:txBody>
      </p:sp>
    </p:spTree>
    <p:extLst>
      <p:ext uri="{BB962C8B-B14F-4D97-AF65-F5344CB8AC3E}">
        <p14:creationId xmlns:p14="http://schemas.microsoft.com/office/powerpoint/2010/main" val="1118378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3B3-0401-3E17-FA68-F129B3A4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Polynomial Chaos Sampling for Parametric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FCAE8-31F0-71DF-7399-7BC9ACCEE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Tye Phoenix</a:t>
            </a:r>
          </a:p>
        </p:txBody>
      </p:sp>
    </p:spTree>
    <p:extLst>
      <p:ext uri="{BB962C8B-B14F-4D97-AF65-F5344CB8AC3E}">
        <p14:creationId xmlns:p14="http://schemas.microsoft.com/office/powerpoint/2010/main" val="209264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3C29-E8C9-BEA4-CA57-DA00ADA5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Tank Bilinear Reaction Network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F4B41B91-39E5-A27A-37EC-535880E4C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8125" y="2133599"/>
            <a:ext cx="4598852" cy="3065901"/>
          </a:xfrm>
        </p:spPr>
      </p:pic>
      <p:pic>
        <p:nvPicPr>
          <p:cNvPr id="7" name="Picture 6" descr="A graph of a line&#10;&#10;Description automatically generated">
            <a:extLst>
              <a:ext uri="{FF2B5EF4-FFF2-40B4-BE49-F238E27FC236}">
                <a16:creationId xmlns:a16="http://schemas.microsoft.com/office/drawing/2014/main" id="{56910100-6E20-A902-26FD-03425E12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22" y="2133599"/>
            <a:ext cx="4598852" cy="3065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D0C44-3A2E-FA84-E0C9-6542D860235C}"/>
              </a:ext>
            </a:extLst>
          </p:cNvPr>
          <p:cNvCxnSpPr/>
          <p:nvPr/>
        </p:nvCxnSpPr>
        <p:spPr>
          <a:xfrm>
            <a:off x="5454869" y="3429000"/>
            <a:ext cx="998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EC9225-C65E-51E1-9592-3A3694410A8C}"/>
              </a:ext>
            </a:extLst>
          </p:cNvPr>
          <p:cNvSpPr txBox="1"/>
          <p:nvPr/>
        </p:nvSpPr>
        <p:spPr>
          <a:xfrm>
            <a:off x="969579" y="6020349"/>
            <a:ext cx="1025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</a:t>
            </a:r>
            <a:r>
              <a:rPr lang="en-US" i="1" dirty="0" err="1"/>
              <a:t>PolyChaos.jl’s</a:t>
            </a:r>
            <a:r>
              <a:rPr lang="en-US" i="1" dirty="0"/>
              <a:t> algorithm seems to generate a randomly response? Different ensemble each iteration.</a:t>
            </a:r>
          </a:p>
        </p:txBody>
      </p:sp>
    </p:spTree>
    <p:extLst>
      <p:ext uri="{BB962C8B-B14F-4D97-AF65-F5344CB8AC3E}">
        <p14:creationId xmlns:p14="http://schemas.microsoft.com/office/powerpoint/2010/main" val="214799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DBBB-F0C9-ED4D-8733-9435DDBB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Second-Order Reaction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3C11CD3-3964-4EEB-C529-8430187BE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5708" y="2190965"/>
            <a:ext cx="4875420" cy="3250280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BEA6FD7-EA71-8A8E-D519-EEAFFAFA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3" y="2239300"/>
            <a:ext cx="4875420" cy="32502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D4FC90-6317-C749-E8B1-3CA821461FB9}"/>
              </a:ext>
            </a:extLst>
          </p:cNvPr>
          <p:cNvCxnSpPr/>
          <p:nvPr/>
        </p:nvCxnSpPr>
        <p:spPr>
          <a:xfrm>
            <a:off x="5433848" y="3657600"/>
            <a:ext cx="1408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303E18-7030-BDD5-6B07-A280EDF1F5A3}"/>
              </a:ext>
            </a:extLst>
          </p:cNvPr>
          <p:cNvSpPr txBox="1"/>
          <p:nvPr/>
        </p:nvSpPr>
        <p:spPr>
          <a:xfrm>
            <a:off x="1208187" y="6038192"/>
            <a:ext cx="977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*Trajectory propagation algorithm runtime down from ~0.15 seconds to ~0.05 seconds! 3x as fast!</a:t>
            </a:r>
          </a:p>
        </p:txBody>
      </p:sp>
    </p:spTree>
    <p:extLst>
      <p:ext uri="{BB962C8B-B14F-4D97-AF65-F5344CB8AC3E}">
        <p14:creationId xmlns:p14="http://schemas.microsoft.com/office/powerpoint/2010/main" val="101946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5BB9-8335-C57B-F00B-493A77E26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Uncertain Parameter Estimation Batch One-stage CSTR with </a:t>
            </a:r>
            <a:r>
              <a:rPr lang="en-US" dirty="0" err="1"/>
              <a:t>Nlopt.jl</a:t>
            </a:r>
            <a:r>
              <a:rPr lang="en-US" dirty="0"/>
              <a:t> or </a:t>
            </a:r>
            <a:r>
              <a:rPr lang="en-US" dirty="0" err="1"/>
              <a:t>PolyChaos.jl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628E5-1DE8-16DB-4429-44AC7B052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Tye Phoenix</a:t>
            </a:r>
          </a:p>
        </p:txBody>
      </p:sp>
    </p:spTree>
    <p:extLst>
      <p:ext uri="{BB962C8B-B14F-4D97-AF65-F5344CB8AC3E}">
        <p14:creationId xmlns:p14="http://schemas.microsoft.com/office/powerpoint/2010/main" val="3594863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DEA8-275E-D750-58F3-9AE6CDBD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E5752-E097-CFF1-975A-3CBBAAB3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input ‘x(t)’ and output ‘y(t)’ for stochastic non-linear model, find parameters to estimate one-stage CSTR.</a:t>
            </a:r>
          </a:p>
          <a:p>
            <a:r>
              <a:rPr lang="en-US" dirty="0"/>
              <a:t>Configure parameters for change in time. In a real-world model, use past and current change in output to configure parameters for state model.</a:t>
            </a:r>
          </a:p>
          <a:p>
            <a:r>
              <a:rPr lang="en-US" dirty="0"/>
              <a:t>State estimation of ‘Batch Mode One-stage CSTR’ model provided by Krystian </a:t>
            </a:r>
            <a:r>
              <a:rPr lang="en-US" dirty="0" err="1"/>
              <a:t>Ganko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96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1809-8976-726C-53A7-94B46A0D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Methodology/Algorithm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F53E-EF17-1732-79DE-9D108A65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4105" cy="4193670"/>
          </a:xfrm>
        </p:spPr>
        <p:txBody>
          <a:bodyPr/>
          <a:lstStyle/>
          <a:p>
            <a:r>
              <a:rPr lang="en-US" dirty="0"/>
              <a:t>Take arbitrary ‘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’ that represents a timepoint at interval where sensors are taken to see cell concentration. </a:t>
            </a:r>
          </a:p>
          <a:p>
            <a:r>
              <a:rPr lang="en-US" dirty="0"/>
              <a:t>Send these outputs along with inputs to digital twin to configure existing configured parameters with new data.</a:t>
            </a:r>
          </a:p>
          <a:p>
            <a:r>
              <a:rPr lang="en-US" dirty="0"/>
              <a:t>Configuration through error cost function passed through </a:t>
            </a:r>
            <a:r>
              <a:rPr lang="en-US" dirty="0" err="1"/>
              <a:t>NLopt.jl</a:t>
            </a:r>
            <a:endParaRPr lang="en-US" dirty="0"/>
          </a:p>
        </p:txBody>
      </p:sp>
      <p:pic>
        <p:nvPicPr>
          <p:cNvPr id="1026" name="Picture 2" descr="Continuous stirred-tank reactor - Wikipedia">
            <a:extLst>
              <a:ext uri="{FF2B5EF4-FFF2-40B4-BE49-F238E27FC236}">
                <a16:creationId xmlns:a16="http://schemas.microsoft.com/office/drawing/2014/main" id="{8CB303F7-5FE1-29F8-3ED1-1913CD30D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98" y="737394"/>
            <a:ext cx="41148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2AEFACA-5A6C-94DC-626A-48956BA0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50" y="4711279"/>
            <a:ext cx="5049749" cy="21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2ED5-4C25-21A7-BC0F-09CDB85F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One-stage CSTR Stochastic Model</a:t>
            </a:r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EB225F22-B8C3-B3AD-AE22-6F3B769F4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01403"/>
            <a:ext cx="6136086" cy="4090724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849E52-A788-4C61-C71F-A85AEC3BB028}"/>
              </a:ext>
            </a:extLst>
          </p:cNvPr>
          <p:cNvCxnSpPr/>
          <p:nvPr/>
        </p:nvCxnSpPr>
        <p:spPr>
          <a:xfrm>
            <a:off x="1538130" y="3173150"/>
            <a:ext cx="7145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B8A23-F5D6-09E6-BAD0-9A99A9FCAE81}"/>
              </a:ext>
            </a:extLst>
          </p:cNvPr>
          <p:cNvSpPr txBox="1"/>
          <p:nvPr/>
        </p:nvSpPr>
        <p:spPr>
          <a:xfrm>
            <a:off x="1700487" y="31746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EE9F39E-150C-09B0-E677-754AF390B2CB}"/>
                  </a:ext>
                </a:extLst>
              </p14:cNvPr>
              <p14:cNvContentPartPr/>
              <p14:nvPr/>
            </p14:nvContentPartPr>
            <p14:xfrm>
              <a:off x="1527583" y="2505281"/>
              <a:ext cx="721800" cy="2827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EE9F39E-150C-09B0-E677-754AF390B2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1463" y="2499161"/>
                <a:ext cx="734040" cy="2839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8BD86B-245E-BE5C-59B5-B371EE8E8879}"/>
              </a:ext>
            </a:extLst>
          </p:cNvPr>
          <p:cNvSpPr txBox="1"/>
          <p:nvPr/>
        </p:nvSpPr>
        <p:spPr>
          <a:xfrm>
            <a:off x="7663667" y="5325171"/>
            <a:ext cx="42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 -&gt; ∞, |(true value)-(estimated value)| approaches 0 as parameters converge.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65AFD-3D60-F6B9-CB33-50088406DF8F}"/>
                  </a:ext>
                </a:extLst>
              </p:cNvPr>
              <p:cNvSpPr txBox="1"/>
              <p:nvPr/>
            </p:nvSpPr>
            <p:spPr>
              <a:xfrm>
                <a:off x="7663668" y="1898439"/>
                <a:ext cx="422682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time ‘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i</a:t>
                </a:r>
                <a:r>
                  <a:rPr lang="en-US" dirty="0"/>
                  <a:t>’, call Discrete Event to optimize parameters at that point. </a:t>
                </a:r>
              </a:p>
              <a:p>
                <a:endParaRPr lang="en-US" dirty="0"/>
              </a:p>
              <a:p>
                <a:r>
                  <a:rPr lang="en-US" dirty="0"/>
                  <a:t>Find error (cost): 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y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*Optimize parameters for error (cost)</a:t>
                </a:r>
              </a:p>
              <a:p>
                <a:endParaRPr lang="en-US" dirty="0"/>
              </a:p>
              <a:p>
                <a:r>
                  <a:rPr lang="en-US" dirty="0"/>
                  <a:t>Weight resulting parameters with existing parameters:            P </a:t>
                </a:r>
                <a:r>
                  <a:rPr lang="el-GR" dirty="0"/>
                  <a:t>=</a:t>
                </a:r>
                <a:r>
                  <a:rPr lang="en-US" dirty="0"/>
                  <a:t> </a:t>
                </a:r>
                <a:r>
                  <a:rPr lang="el-GR" dirty="0"/>
                  <a:t>φ</a:t>
                </a:r>
                <a:r>
                  <a:rPr lang="en-US" baseline="-25000" dirty="0" err="1"/>
                  <a:t>ex</a:t>
                </a:r>
                <a:r>
                  <a:rPr lang="en-US" dirty="0" err="1"/>
                  <a:t>P</a:t>
                </a:r>
                <a:r>
                  <a:rPr lang="en-US" dirty="0"/>
                  <a:t> + </a:t>
                </a:r>
                <a:r>
                  <a:rPr lang="el-GR" dirty="0"/>
                  <a:t>φ</a:t>
                </a:r>
                <a:r>
                  <a:rPr lang="en-US" baseline="-25000" dirty="0" err="1"/>
                  <a:t>new</a:t>
                </a:r>
                <a:r>
                  <a:rPr lang="en-US" dirty="0" err="1"/>
                  <a:t>P</a:t>
                </a:r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l-GR" dirty="0"/>
                  <a:t>φ</a:t>
                </a:r>
                <a:r>
                  <a:rPr lang="en-US" dirty="0"/>
                  <a:t> is the weight of the error.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65AFD-3D60-F6B9-CB33-50088406D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668" y="1898439"/>
                <a:ext cx="4226829" cy="2585323"/>
              </a:xfrm>
              <a:prstGeom prst="rect">
                <a:avLst/>
              </a:prstGeom>
              <a:blipFill>
                <a:blip r:embed="rId5"/>
                <a:stretch>
                  <a:fillRect l="-1198" t="-976" r="-179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C04CF5-0633-1B69-5C74-75F09D7BCE81}"/>
              </a:ext>
            </a:extLst>
          </p:cNvPr>
          <p:cNvCxnSpPr/>
          <p:nvPr/>
        </p:nvCxnSpPr>
        <p:spPr>
          <a:xfrm flipH="1">
            <a:off x="1968079" y="3173150"/>
            <a:ext cx="281304" cy="490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450DF4-5DD4-09E8-8775-DD78C26389CF}"/>
              </a:ext>
            </a:extLst>
          </p:cNvPr>
          <p:cNvCxnSpPr/>
          <p:nvPr/>
        </p:nvCxnSpPr>
        <p:spPr>
          <a:xfrm flipV="1">
            <a:off x="2249383" y="2961203"/>
            <a:ext cx="814765" cy="211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D31325-7265-E816-69C8-6B63C2869CAA}"/>
                  </a:ext>
                </a:extLst>
              </p:cNvPr>
              <p:cNvSpPr txBox="1"/>
              <p:nvPr/>
            </p:nvSpPr>
            <p:spPr>
              <a:xfrm>
                <a:off x="1783981" y="3609839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D31325-7265-E816-69C8-6B63C2869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981" y="3609839"/>
                <a:ext cx="36497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391A553-A584-A76B-00DD-283B076A2667}"/>
              </a:ext>
            </a:extLst>
          </p:cNvPr>
          <p:cNvSpPr txBox="1"/>
          <p:nvPr/>
        </p:nvSpPr>
        <p:spPr>
          <a:xfrm>
            <a:off x="3049242" y="2776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97462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5037-2799-8555-935C-D66C2B2E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for Time Span (600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324D7-1185-2803-FC3E-6386B4EA95C9}"/>
              </a:ext>
            </a:extLst>
          </p:cNvPr>
          <p:cNvSpPr txBox="1"/>
          <p:nvPr/>
        </p:nvSpPr>
        <p:spPr>
          <a:xfrm>
            <a:off x="238032" y="5969655"/>
            <a:ext cx="4341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*Sensing interval at 50 </a:t>
            </a:r>
            <a:r>
              <a:rPr lang="en-US" sz="1400" i="1" dirty="0" err="1"/>
              <a:t>hrs</a:t>
            </a:r>
            <a:r>
              <a:rPr lang="en-US" sz="1400" i="1" dirty="0"/>
              <a:t>, </a:t>
            </a:r>
            <a:r>
              <a:rPr lang="en-US" sz="1400" i="1" dirty="0" err="1"/>
              <a:t>MaxTime</a:t>
            </a:r>
            <a:r>
              <a:rPr lang="en-US" sz="1400" i="1" dirty="0"/>
              <a:t> set to 30 seconds</a:t>
            </a:r>
          </a:p>
          <a:p>
            <a:r>
              <a:rPr lang="en-US" sz="1400" i="1" dirty="0"/>
              <a:t>*Runs in ~6 minutes</a:t>
            </a:r>
          </a:p>
        </p:txBody>
      </p:sp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65262A31-9D6E-B238-D277-4AD7E2E7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11" y="2317202"/>
            <a:ext cx="3382573" cy="2255048"/>
          </a:xfrm>
          <a:prstGeom prst="rect">
            <a:avLst/>
          </a:prstGeom>
        </p:spPr>
      </p:pic>
      <p:pic>
        <p:nvPicPr>
          <p:cNvPr id="19" name="Picture 1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90B0AD9-35AA-CCD0-D89A-34B3823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52" y="2317202"/>
            <a:ext cx="3382573" cy="2255048"/>
          </a:xfrm>
          <a:prstGeom prst="rect">
            <a:avLst/>
          </a:prstGeom>
        </p:spPr>
      </p:pic>
      <p:pic>
        <p:nvPicPr>
          <p:cNvPr id="21" name="Picture 20" descr="A graph of a graph&#10;&#10;Description automatically generated">
            <a:extLst>
              <a:ext uri="{FF2B5EF4-FFF2-40B4-BE49-F238E27FC236}">
                <a16:creationId xmlns:a16="http://schemas.microsoft.com/office/drawing/2014/main" id="{F443A692-435A-4B59-D758-CE65D1380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29" y="2317201"/>
            <a:ext cx="3382571" cy="22550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9DDF16-92E8-D477-329C-6F2ED7F01AFA}"/>
              </a:ext>
            </a:extLst>
          </p:cNvPr>
          <p:cNvSpPr txBox="1"/>
          <p:nvPr/>
        </p:nvSpPr>
        <p:spPr>
          <a:xfrm>
            <a:off x="4002317" y="4715465"/>
            <a:ext cx="4187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Configured Parameters: [2.30e-9, 0.00869, 135, 147, 0.0320, 26.2]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9C18F9-7355-3FB1-E7A3-F34157D436E8}"/>
              </a:ext>
            </a:extLst>
          </p:cNvPr>
          <p:cNvSpPr txBox="1"/>
          <p:nvPr/>
        </p:nvSpPr>
        <p:spPr>
          <a:xfrm>
            <a:off x="10978445" y="399671"/>
            <a:ext cx="97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NLopt.jl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CD506-5E8B-584E-FF7D-83C2B553AAE7}"/>
              </a:ext>
            </a:extLst>
          </p:cNvPr>
          <p:cNvCxnSpPr/>
          <p:nvPr/>
        </p:nvCxnSpPr>
        <p:spPr>
          <a:xfrm>
            <a:off x="1179689" y="2317201"/>
            <a:ext cx="2782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DC7990-C6E2-9A3B-025D-4E9BCDEB4543}"/>
              </a:ext>
            </a:extLst>
          </p:cNvPr>
          <p:cNvSpPr txBox="1"/>
          <p:nvPr/>
        </p:nvSpPr>
        <p:spPr>
          <a:xfrm>
            <a:off x="2277397" y="200466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MLSL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5E5CD9-41E4-B44A-C67A-48C234A4D1C7}"/>
              </a:ext>
            </a:extLst>
          </p:cNvPr>
          <p:cNvSpPr txBox="1"/>
          <p:nvPr/>
        </p:nvSpPr>
        <p:spPr>
          <a:xfrm>
            <a:off x="8442750" y="6210653"/>
            <a:ext cx="351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*MLSL: Multi-Level Single-Linkage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B278D1-DB4C-D415-BC63-16FC1E6D95B0}"/>
              </a:ext>
            </a:extLst>
          </p:cNvPr>
          <p:cNvCxnSpPr/>
          <p:nvPr/>
        </p:nvCxnSpPr>
        <p:spPr>
          <a:xfrm>
            <a:off x="2195689" y="3984978"/>
            <a:ext cx="445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267EFD5-BD7A-6B89-8C4D-0E24F513070D}"/>
              </a:ext>
            </a:extLst>
          </p:cNvPr>
          <p:cNvSpPr txBox="1"/>
          <p:nvPr/>
        </p:nvSpPr>
        <p:spPr>
          <a:xfrm>
            <a:off x="1952051" y="3651180"/>
            <a:ext cx="105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Nelder</a:t>
            </a:r>
            <a:r>
              <a:rPr lang="en-US" sz="1200" dirty="0"/>
              <a:t>-Mead</a:t>
            </a:r>
          </a:p>
        </p:txBody>
      </p:sp>
    </p:spTree>
    <p:extLst>
      <p:ext uri="{BB962C8B-B14F-4D97-AF65-F5344CB8AC3E}">
        <p14:creationId xmlns:p14="http://schemas.microsoft.com/office/powerpoint/2010/main" val="70231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5037-2799-8555-935C-D66C2B2E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for Time Span (600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324D7-1185-2803-FC3E-6386B4EA95C9}"/>
              </a:ext>
            </a:extLst>
          </p:cNvPr>
          <p:cNvSpPr txBox="1"/>
          <p:nvPr/>
        </p:nvSpPr>
        <p:spPr>
          <a:xfrm>
            <a:off x="238032" y="5969655"/>
            <a:ext cx="2547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*Sensing interval at 50 </a:t>
            </a:r>
            <a:r>
              <a:rPr lang="en-US" sz="1400" i="1" dirty="0" err="1"/>
              <a:t>hrs</a:t>
            </a:r>
            <a:r>
              <a:rPr lang="en-US" sz="1400" i="1" dirty="0"/>
              <a:t>, d=6</a:t>
            </a:r>
          </a:p>
          <a:p>
            <a:r>
              <a:rPr lang="en-US" sz="1400" i="1" dirty="0"/>
              <a:t>*Runs in ~2 minutes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9DDF16-92E8-D477-329C-6F2ED7F01AFA}"/>
              </a:ext>
            </a:extLst>
          </p:cNvPr>
          <p:cNvSpPr txBox="1"/>
          <p:nvPr/>
        </p:nvSpPr>
        <p:spPr>
          <a:xfrm>
            <a:off x="4002317" y="4715465"/>
            <a:ext cx="4410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Configured Parameters: [5.79e-9, 0.00451, 131, 152, 0.0369, 2.31e11]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9C18F9-7355-3FB1-E7A3-F34157D436E8}"/>
              </a:ext>
            </a:extLst>
          </p:cNvPr>
          <p:cNvSpPr txBox="1"/>
          <p:nvPr/>
        </p:nvSpPr>
        <p:spPr>
          <a:xfrm>
            <a:off x="10641393" y="365125"/>
            <a:ext cx="142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PolyChaos.jl</a:t>
            </a:r>
            <a:endParaRPr lang="en-US" dirty="0"/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2224FFC5-98B5-CC0C-DE40-EE8814DA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11" y="2317202"/>
            <a:ext cx="3382569" cy="2255046"/>
          </a:xfrm>
          <a:prstGeom prst="rect">
            <a:avLst/>
          </a:prstGeom>
        </p:spPr>
      </p:pic>
      <p:pic>
        <p:nvPicPr>
          <p:cNvPr id="7" name="Picture 6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C53A8105-C424-C696-FDB0-F31BA365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52" y="2322284"/>
            <a:ext cx="3382569" cy="2255046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9F6FD6CE-F7E5-458D-4952-F3F0F3EF8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078" y="2317201"/>
            <a:ext cx="3382569" cy="22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6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7BE9-48A4-3F28-21AB-3DC1611F5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Bilinear Second-Order Reaction State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1455A-3593-11DC-3FAD-6D5A7F2F0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Tye Phoenix</a:t>
            </a:r>
          </a:p>
        </p:txBody>
      </p:sp>
    </p:spTree>
    <p:extLst>
      <p:ext uri="{BB962C8B-B14F-4D97-AF65-F5344CB8AC3E}">
        <p14:creationId xmlns:p14="http://schemas.microsoft.com/office/powerpoint/2010/main" val="418437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9D3D-0E2E-652A-1683-93253246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0700"/>
          </a:xfrm>
        </p:spPr>
        <p:txBody>
          <a:bodyPr/>
          <a:lstStyle/>
          <a:p>
            <a:r>
              <a:rPr lang="en-US" dirty="0"/>
              <a:t>Bilinear Reaction Model</a:t>
            </a:r>
          </a:p>
        </p:txBody>
      </p:sp>
      <p:pic>
        <p:nvPicPr>
          <p:cNvPr id="5" name="Content Placeholder 4" descr="A screenshot of a data&#10;&#10;Description automatically generated">
            <a:extLst>
              <a:ext uri="{FF2B5EF4-FFF2-40B4-BE49-F238E27FC236}">
                <a16:creationId xmlns:a16="http://schemas.microsoft.com/office/drawing/2014/main" id="{8D7E059A-68AB-3705-89DF-3422485AF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551" y="732926"/>
            <a:ext cx="4481000" cy="3563205"/>
          </a:xfrm>
        </p:spPr>
      </p:pic>
      <p:pic>
        <p:nvPicPr>
          <p:cNvPr id="7" name="Picture 6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FA8B4EC1-D3C8-F543-B645-2B2ED636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16" y="2514529"/>
            <a:ext cx="4191000" cy="1447800"/>
          </a:xfrm>
          <a:prstGeom prst="rect">
            <a:avLst/>
          </a:prstGeom>
        </p:spPr>
      </p:pic>
      <p:pic>
        <p:nvPicPr>
          <p:cNvPr id="9" name="Picture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833AF93-DB23-6F1C-453E-0D0890F2A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949" y="4233909"/>
            <a:ext cx="6400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10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99CF-BDB9-87AB-D5AF-5333618B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B2B131-500F-52F5-0C3A-0BB9A3970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model simply chemical reaction: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initial values as follows: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B2B131-500F-52F5-0C3A-0BB9A3970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21633E-D378-BB67-A9A9-07D14E021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9371"/>
              </p:ext>
            </p:extLst>
          </p:nvPr>
        </p:nvGraphicFramePr>
        <p:xfrm>
          <a:off x="2032000" y="312375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693835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73295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97481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Concentration of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0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</a:t>
                      </a:r>
                      <a:r>
                        <a:rPr lang="en-US" baseline="-25000" dirty="0" err="1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Concentration of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42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Concentration of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75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Reaction Constant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679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276C43-1510-6937-57E3-270D1E716414}"/>
              </a:ext>
            </a:extLst>
          </p:cNvPr>
          <p:cNvSpPr txBox="1"/>
          <p:nvPr/>
        </p:nvSpPr>
        <p:spPr>
          <a:xfrm>
            <a:off x="5089954" y="5322898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Span = [0,60]</a:t>
            </a:r>
          </a:p>
        </p:txBody>
      </p:sp>
    </p:spTree>
    <p:extLst>
      <p:ext uri="{BB962C8B-B14F-4D97-AF65-F5344CB8AC3E}">
        <p14:creationId xmlns:p14="http://schemas.microsoft.com/office/powerpoint/2010/main" val="383424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AD9F-E77E-2A86-E1D7-755D965B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Setup</a:t>
            </a:r>
          </a:p>
        </p:txBody>
      </p:sp>
      <p:pic>
        <p:nvPicPr>
          <p:cNvPr id="6" name="Content Placeholder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55D85E4F-054A-C3F4-D8FD-A8C4BE0EB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4914" y="1553910"/>
            <a:ext cx="2840684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4C4472-08CD-C4C2-DE9A-C9D4A42139EF}"/>
              </a:ext>
            </a:extLst>
          </p:cNvPr>
          <p:cNvSpPr txBox="1"/>
          <p:nvPr/>
        </p:nvSpPr>
        <p:spPr>
          <a:xfrm>
            <a:off x="2210304" y="2920805"/>
            <a:ext cx="3651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y is the true measurements and </a:t>
            </a:r>
            <a:r>
              <a:rPr lang="en-US" dirty="0" err="1"/>
              <a:t>y_hat</a:t>
            </a:r>
            <a:r>
              <a:rPr lang="en-US" dirty="0"/>
              <a:t> is the estimated measurements.</a:t>
            </a:r>
          </a:p>
          <a:p>
            <a:endParaRPr lang="en-US" dirty="0"/>
          </a:p>
          <a:p>
            <a:r>
              <a:rPr lang="en-US" dirty="0"/>
              <a:t>L is the </a:t>
            </a:r>
            <a:r>
              <a:rPr lang="en-US" dirty="0" err="1"/>
              <a:t>Luenberger</a:t>
            </a:r>
            <a:r>
              <a:rPr lang="en-US" dirty="0"/>
              <a:t> Matrix with configured parameters</a:t>
            </a:r>
          </a:p>
        </p:txBody>
      </p:sp>
    </p:spTree>
    <p:extLst>
      <p:ext uri="{BB962C8B-B14F-4D97-AF65-F5344CB8AC3E}">
        <p14:creationId xmlns:p14="http://schemas.microsoft.com/office/powerpoint/2010/main" val="4150989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FF31-DEFF-8B3C-DC40-253B0100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</a:t>
            </a:r>
            <a:r>
              <a:rPr lang="en-US" dirty="0" err="1"/>
              <a:t>Luenberger</a:t>
            </a:r>
            <a:r>
              <a:rPr lang="en-US" dirty="0"/>
              <a:t>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DD19F-78F4-324B-DB6A-4D2E8E2EF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‘</a:t>
            </a:r>
            <a:r>
              <a:rPr lang="en-US" dirty="0" err="1"/>
              <a:t>i</a:t>
            </a:r>
            <a:r>
              <a:rPr lang="en-US" dirty="0"/>
              <a:t>’ intervals over time span to optimize parameters using </a:t>
            </a:r>
            <a:r>
              <a:rPr lang="en-US" dirty="0" err="1"/>
              <a:t>Nelder</a:t>
            </a:r>
            <a:r>
              <a:rPr lang="en-US" dirty="0"/>
              <a:t>-Mead algorithm with </a:t>
            </a:r>
            <a:r>
              <a:rPr lang="en-US" dirty="0" err="1"/>
              <a:t>NLopt.jl</a:t>
            </a:r>
            <a:r>
              <a:rPr lang="en-US" dirty="0"/>
              <a:t>.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BFCFE5E4-7DC4-61C9-B904-F6A7330A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59" y="2961580"/>
            <a:ext cx="3531295" cy="3531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BABF3-CAA0-9F82-1D0E-87E65449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19" y="3403181"/>
            <a:ext cx="4017104" cy="26480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9BB331-0EDE-689C-B5CC-1DE7C029485F}"/>
                  </a:ext>
                </a:extLst>
              </p14:cNvPr>
              <p14:cNvContentPartPr/>
              <p14:nvPr/>
            </p14:nvContentPartPr>
            <p14:xfrm>
              <a:off x="2583398" y="6124361"/>
              <a:ext cx="9720" cy="81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9BB331-0EDE-689C-B5CC-1DE7C02948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7278" y="6118241"/>
                <a:ext cx="21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002C17-A876-E42B-664F-8ACFCDA66169}"/>
                  </a:ext>
                </a:extLst>
              </p14:cNvPr>
              <p14:cNvContentPartPr/>
              <p14:nvPr/>
            </p14:nvContentPartPr>
            <p14:xfrm>
              <a:off x="3084518" y="6135161"/>
              <a:ext cx="3240" cy="87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002C17-A876-E42B-664F-8ACFCDA661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8398" y="6129041"/>
                <a:ext cx="154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DF99D1-45B9-BC7C-3989-B701D67127CB}"/>
                  </a:ext>
                </a:extLst>
              </p14:cNvPr>
              <p14:cNvContentPartPr/>
              <p14:nvPr/>
            </p14:nvContentPartPr>
            <p14:xfrm>
              <a:off x="3619838" y="6136601"/>
              <a:ext cx="360" cy="81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DF99D1-45B9-BC7C-3989-B701D67127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13718" y="6130481"/>
                <a:ext cx="126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B776DB-F80C-86EE-0CD6-A9BA6B28561D}"/>
                  </a:ext>
                </a:extLst>
              </p14:cNvPr>
              <p14:cNvContentPartPr/>
              <p14:nvPr/>
            </p14:nvContentPartPr>
            <p14:xfrm>
              <a:off x="4093598" y="6132281"/>
              <a:ext cx="360" cy="73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B776DB-F80C-86EE-0CD6-A9BA6B2856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87478" y="6126161"/>
                <a:ext cx="126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975A91-7DCA-6EA3-67BB-812F3468A9E8}"/>
                  </a:ext>
                </a:extLst>
              </p14:cNvPr>
              <p14:cNvContentPartPr/>
              <p14:nvPr/>
            </p14:nvContentPartPr>
            <p14:xfrm>
              <a:off x="4613078" y="6109241"/>
              <a:ext cx="1800" cy="124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975A91-7DCA-6EA3-67BB-812F3468A9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6958" y="6103121"/>
                <a:ext cx="14040" cy="1364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1FA477B-66E3-E477-4B39-ECD783E47D13}"/>
              </a:ext>
            </a:extLst>
          </p:cNvPr>
          <p:cNvSpPr txBox="1"/>
          <p:nvPr/>
        </p:nvSpPr>
        <p:spPr>
          <a:xfrm>
            <a:off x="2249131" y="6217961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</a:t>
            </a:r>
            <a:r>
              <a:rPr lang="en-US" sz="1100" baseline="-25000" dirty="0"/>
              <a:t>1</a:t>
            </a:r>
            <a:endParaRPr lang="en-US" sz="11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E5006E-3D3E-227B-FA3C-00464B7A69E8}"/>
              </a:ext>
            </a:extLst>
          </p:cNvPr>
          <p:cNvCxnSpPr/>
          <p:nvPr/>
        </p:nvCxnSpPr>
        <p:spPr>
          <a:xfrm flipH="1">
            <a:off x="2398421" y="6002085"/>
            <a:ext cx="205891" cy="2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9E320B-1459-92AB-57B7-379AEEB60FE7}"/>
              </a:ext>
            </a:extLst>
          </p:cNvPr>
          <p:cNvSpPr txBox="1"/>
          <p:nvPr/>
        </p:nvSpPr>
        <p:spPr>
          <a:xfrm>
            <a:off x="2729025" y="6291041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</a:t>
            </a:r>
            <a:r>
              <a:rPr lang="en-US" sz="1100" baseline="-25000" dirty="0"/>
              <a:t>2</a:t>
            </a:r>
            <a:endParaRPr lang="en-US" sz="11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09E03-D2EB-1980-3797-3BBC6A4A6FB6}"/>
              </a:ext>
            </a:extLst>
          </p:cNvPr>
          <p:cNvCxnSpPr/>
          <p:nvPr/>
        </p:nvCxnSpPr>
        <p:spPr>
          <a:xfrm flipH="1">
            <a:off x="2878315" y="6075165"/>
            <a:ext cx="205891" cy="2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BE19D1-C50B-537D-6473-4570E13DF51A}"/>
              </a:ext>
            </a:extLst>
          </p:cNvPr>
          <p:cNvSpPr txBox="1"/>
          <p:nvPr/>
        </p:nvSpPr>
        <p:spPr>
          <a:xfrm>
            <a:off x="3262599" y="6274160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</a:t>
            </a:r>
            <a:r>
              <a:rPr lang="en-US" sz="1100" baseline="-25000" dirty="0"/>
              <a:t>3</a:t>
            </a:r>
            <a:endParaRPr lang="en-US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D0F1A-BDBA-9C3D-9AAB-6557C51478C1}"/>
              </a:ext>
            </a:extLst>
          </p:cNvPr>
          <p:cNvCxnSpPr/>
          <p:nvPr/>
        </p:nvCxnSpPr>
        <p:spPr>
          <a:xfrm flipH="1">
            <a:off x="3411889" y="6058284"/>
            <a:ext cx="205891" cy="2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F14928-1E90-8DAA-D972-ED3A11BCA829}"/>
              </a:ext>
            </a:extLst>
          </p:cNvPr>
          <p:cNvSpPr txBox="1"/>
          <p:nvPr/>
        </p:nvSpPr>
        <p:spPr>
          <a:xfrm>
            <a:off x="3738417" y="6291041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</a:t>
            </a:r>
            <a:r>
              <a:rPr lang="en-US" sz="1100" baseline="-25000" dirty="0"/>
              <a:t>4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017F17-8000-D1DE-6315-A18B4F097F79}"/>
              </a:ext>
            </a:extLst>
          </p:cNvPr>
          <p:cNvCxnSpPr/>
          <p:nvPr/>
        </p:nvCxnSpPr>
        <p:spPr>
          <a:xfrm flipH="1">
            <a:off x="3887707" y="6075165"/>
            <a:ext cx="205891" cy="2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AF14A6-4E9A-CA9C-2356-14BE3CCD7D37}"/>
              </a:ext>
            </a:extLst>
          </p:cNvPr>
          <p:cNvSpPr txBox="1"/>
          <p:nvPr/>
        </p:nvSpPr>
        <p:spPr>
          <a:xfrm>
            <a:off x="4276067" y="6287628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</a:t>
            </a:r>
            <a:r>
              <a:rPr lang="en-US" sz="1100" baseline="-25000" dirty="0"/>
              <a:t>5</a:t>
            </a:r>
            <a:endParaRPr lang="en-US" sz="11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D11918-A681-A43B-DCE8-39431D6267D0}"/>
              </a:ext>
            </a:extLst>
          </p:cNvPr>
          <p:cNvCxnSpPr/>
          <p:nvPr/>
        </p:nvCxnSpPr>
        <p:spPr>
          <a:xfrm flipH="1">
            <a:off x="4425357" y="6071752"/>
            <a:ext cx="205891" cy="260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63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34BC-E9F2-3112-D2DA-1B3C7BEF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ED653713-C80F-8801-3173-34AAB5569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7817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04A90-A537-3033-7C7A-35E56FE4E41E}"/>
              </a:ext>
            </a:extLst>
          </p:cNvPr>
          <p:cNvSpPr txBox="1"/>
          <p:nvPr/>
        </p:nvSpPr>
        <p:spPr>
          <a:xfrm>
            <a:off x="908344" y="1834856"/>
            <a:ext cx="514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optimized </a:t>
            </a:r>
            <a:r>
              <a:rPr lang="en-US" dirty="0" err="1"/>
              <a:t>Luenberger</a:t>
            </a:r>
            <a:r>
              <a:rPr lang="en-US" dirty="0"/>
              <a:t> matrix we find a solution that converges</a:t>
            </a:r>
          </a:p>
          <a:p>
            <a:r>
              <a:rPr lang="en-US" dirty="0"/>
              <a:t>At t = 30.</a:t>
            </a:r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26144CDD-6725-DE62-0677-4761E2C0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294" y="3651783"/>
            <a:ext cx="2978208" cy="2978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21CFA6-88AD-056D-DD31-F8AC34511FAA}"/>
              </a:ext>
            </a:extLst>
          </p:cNvPr>
          <p:cNvSpPr txBox="1"/>
          <p:nvPr/>
        </p:nvSpPr>
        <p:spPr>
          <a:xfrm>
            <a:off x="2061848" y="559749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*100 x L</a:t>
            </a:r>
          </a:p>
        </p:txBody>
      </p:sp>
    </p:spTree>
    <p:extLst>
      <p:ext uri="{BB962C8B-B14F-4D97-AF65-F5344CB8AC3E}">
        <p14:creationId xmlns:p14="http://schemas.microsoft.com/office/powerpoint/2010/main" val="345081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BD7E-385B-5407-959D-A6D71141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graph of a line&#10;&#10;Description automatically generated">
            <a:extLst>
              <a:ext uri="{FF2B5EF4-FFF2-40B4-BE49-F238E27FC236}">
                <a16:creationId xmlns:a16="http://schemas.microsoft.com/office/drawing/2014/main" id="{1EE77E53-D8ED-465C-41CF-CC7C9B1B8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003590"/>
            <a:ext cx="3733929" cy="2489285"/>
          </a:xfrm>
        </p:spPr>
      </p:pic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ACEEA4AF-811D-B6F6-8C63-D3B50A26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29808"/>
            <a:ext cx="3733928" cy="2489285"/>
          </a:xfrm>
          <a:prstGeom prst="rect">
            <a:avLst/>
          </a:prstGeom>
        </p:spPr>
      </p:pic>
      <p:pic>
        <p:nvPicPr>
          <p:cNvPr id="11" name="Picture 10" descr="A graph of a line&#10;&#10;Description automatically generated">
            <a:extLst>
              <a:ext uri="{FF2B5EF4-FFF2-40B4-BE49-F238E27FC236}">
                <a16:creationId xmlns:a16="http://schemas.microsoft.com/office/drawing/2014/main" id="{85C0D93B-18FD-E304-CF47-26C96D208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919" y="3894953"/>
            <a:ext cx="3896882" cy="2597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929A2-C58D-7E18-C8CA-9B45CD21D897}"/>
              </a:ext>
            </a:extLst>
          </p:cNvPr>
          <p:cNvSpPr txBox="1"/>
          <p:nvPr/>
        </p:nvSpPr>
        <p:spPr>
          <a:xfrm>
            <a:off x="8372628" y="4294142"/>
            <a:ext cx="16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Faulty Valve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09E140-FAD1-4167-2627-F19B79FB3DCA}"/>
                  </a:ext>
                </a:extLst>
              </p:cNvPr>
              <p:cNvSpPr txBox="1"/>
              <p:nvPr/>
            </p:nvSpPr>
            <p:spPr>
              <a:xfrm>
                <a:off x="7813962" y="5431994"/>
                <a:ext cx="1313411" cy="539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l-GR" sz="1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l-GR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−1,1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09E140-FAD1-4167-2627-F19B79FB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62" y="5431994"/>
                <a:ext cx="1313411" cy="539507"/>
              </a:xfrm>
              <a:prstGeom prst="rect">
                <a:avLst/>
              </a:prstGeom>
              <a:blipFill>
                <a:blip r:embed="rId5"/>
                <a:stretch>
                  <a:fillRect l="-37500" t="-109091" r="-17308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20700A-9B7D-E02D-D8B7-C63D1015EDD1}"/>
              </a:ext>
            </a:extLst>
          </p:cNvPr>
          <p:cNvSpPr txBox="1"/>
          <p:nvPr/>
        </p:nvSpPr>
        <p:spPr>
          <a:xfrm>
            <a:off x="1936866" y="1027906"/>
            <a:ext cx="17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Broken Valve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3EBD3-55EC-74DB-4684-4AB9CEA8D2AD}"/>
              </a:ext>
            </a:extLst>
          </p:cNvPr>
          <p:cNvSpPr txBox="1"/>
          <p:nvPr/>
        </p:nvSpPr>
        <p:spPr>
          <a:xfrm>
            <a:off x="1354975" y="2274542"/>
            <a:ext cx="176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Discrete event @ t=12.5</a:t>
            </a:r>
          </a:p>
        </p:txBody>
      </p:sp>
      <p:pic>
        <p:nvPicPr>
          <p:cNvPr id="10" name="Picture 9" descr="A graph of a line graph&#10;&#10;Description automatically generated">
            <a:extLst>
              <a:ext uri="{FF2B5EF4-FFF2-40B4-BE49-F238E27FC236}">
                <a16:creationId xmlns:a16="http://schemas.microsoft.com/office/drawing/2014/main" id="{31B1EF14-D986-00AA-56AE-9B7039873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395" y="629807"/>
            <a:ext cx="3733929" cy="24892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AFA07C-B41D-8E7F-FC78-ED649F04D4CF}"/>
              </a:ext>
            </a:extLst>
          </p:cNvPr>
          <p:cNvSpPr txBox="1"/>
          <p:nvPr/>
        </p:nvSpPr>
        <p:spPr>
          <a:xfrm>
            <a:off x="8794865" y="102790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(2)</a:t>
            </a:r>
          </a:p>
        </p:txBody>
      </p:sp>
    </p:spTree>
    <p:extLst>
      <p:ext uri="{BB962C8B-B14F-4D97-AF65-F5344CB8AC3E}">
        <p14:creationId xmlns:p14="http://schemas.microsoft.com/office/powerpoint/2010/main" val="171443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B7F4-5C9A-C882-F273-06EF7097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9C00-809D-4439-3D57-21DF4C7FF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 highest value at last time step in ensemble. Retrieved trajectory parameters by index.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DE8BEAD7-8BB9-9F26-B68A-FF9727276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4846320"/>
            <a:ext cx="3017520" cy="2011680"/>
          </a:xfrm>
          <a:prstGeom prst="rect">
            <a:avLst/>
          </a:prstGeom>
        </p:spPr>
      </p:pic>
      <p:pic>
        <p:nvPicPr>
          <p:cNvPr id="6" name="Picture 5" descr="A graph of a line&#10;&#10;Description automatically generated">
            <a:extLst>
              <a:ext uri="{FF2B5EF4-FFF2-40B4-BE49-F238E27FC236}">
                <a16:creationId xmlns:a16="http://schemas.microsoft.com/office/drawing/2014/main" id="{A6FCB6EC-5ECA-F217-96FE-0E327024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213" y="4846320"/>
            <a:ext cx="3017520" cy="2011680"/>
          </a:xfrm>
          <a:prstGeom prst="rect">
            <a:avLst/>
          </a:prstGeom>
        </p:spPr>
      </p:pic>
      <p:pic>
        <p:nvPicPr>
          <p:cNvPr id="8" name="Picture 7" descr="A graph of a line&#10;&#10;Description automatically generated">
            <a:extLst>
              <a:ext uri="{FF2B5EF4-FFF2-40B4-BE49-F238E27FC236}">
                <a16:creationId xmlns:a16="http://schemas.microsoft.com/office/drawing/2014/main" id="{6B512277-85B1-A516-B4D6-DD99F860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23" y="4846320"/>
            <a:ext cx="3017519" cy="2011679"/>
          </a:xfrm>
          <a:prstGeom prst="rect">
            <a:avLst/>
          </a:prstGeom>
        </p:spPr>
      </p:pic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1593D37A-0907-FA02-28BD-F822F4CC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82" y="4846320"/>
            <a:ext cx="3017517" cy="20116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E873AA-5B19-0307-5CF3-08A09EDC9C4C}"/>
              </a:ext>
            </a:extLst>
          </p:cNvPr>
          <p:cNvSpPr txBox="1"/>
          <p:nvPr/>
        </p:nvSpPr>
        <p:spPr>
          <a:xfrm>
            <a:off x="452223" y="4538543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Ca={k1: 2.789, k2: 2.265}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2BA41-C19F-BF04-EF20-818DEADDF4C7}"/>
              </a:ext>
            </a:extLst>
          </p:cNvPr>
          <p:cNvSpPr txBox="1"/>
          <p:nvPr/>
        </p:nvSpPr>
        <p:spPr>
          <a:xfrm>
            <a:off x="3752245" y="4538542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Cb</a:t>
            </a:r>
            <a:r>
              <a:rPr lang="en-US" sz="1400" dirty="0"/>
              <a:t>={k1: 2.789, k2: 9.331}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D3FCB-33E4-7F6C-4277-3FFFBE581DEE}"/>
              </a:ext>
            </a:extLst>
          </p:cNvPr>
          <p:cNvSpPr txBox="1"/>
          <p:nvPr/>
        </p:nvSpPr>
        <p:spPr>
          <a:xfrm>
            <a:off x="6863606" y="4538541"/>
            <a:ext cx="2111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Cc={k1: 8.620, k2: 2.265}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DA90A6-EF54-30F9-19DC-9A5452B423F3}"/>
              </a:ext>
            </a:extLst>
          </p:cNvPr>
          <p:cNvSpPr txBox="1"/>
          <p:nvPr/>
        </p:nvSpPr>
        <p:spPr>
          <a:xfrm>
            <a:off x="9697404" y="4557494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Cd={k1: 2.789, k2: 9.331}</a:t>
            </a:r>
          </a:p>
        </p:txBody>
      </p:sp>
    </p:spTree>
    <p:extLst>
      <p:ext uri="{BB962C8B-B14F-4D97-AF65-F5344CB8AC3E}">
        <p14:creationId xmlns:p14="http://schemas.microsoft.com/office/powerpoint/2010/main" val="225393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AFF4-A792-EE08-320A-BE5CD428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State Machine &amp; Maximize Algorithm through </a:t>
            </a:r>
            <a:r>
              <a:rPr lang="en-US" dirty="0" err="1"/>
              <a:t>NLopt.jl</a:t>
            </a:r>
            <a:endParaRPr lang="en-US" dirty="0"/>
          </a:p>
        </p:txBody>
      </p:sp>
      <p:pic>
        <p:nvPicPr>
          <p:cNvPr id="5" name="Content Placeholder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E974FE9B-1B3B-57CF-E6A3-0344A7B4A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0" y="1786414"/>
            <a:ext cx="3886200" cy="2235200"/>
          </a:xfrm>
        </p:spPr>
      </p:pic>
      <p:pic>
        <p:nvPicPr>
          <p:cNvPr id="7" name="Picture 6" descr="A whiteboard with black text&#10;&#10;Description automatically generated">
            <a:extLst>
              <a:ext uri="{FF2B5EF4-FFF2-40B4-BE49-F238E27FC236}">
                <a16:creationId xmlns:a16="http://schemas.microsoft.com/office/drawing/2014/main" id="{6C93564A-5E1F-7202-4270-4241DF5C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58" y="4388240"/>
            <a:ext cx="3394166" cy="1893418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32C402D-07AB-B3D3-99F0-C4AA198EF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33" y="2500368"/>
            <a:ext cx="54991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69FA-BF8D-3440-181F-B74DCF46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Second-Order Chemical Reaction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F51F5C-E5FA-FBFF-5230-A678A6150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583024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8335423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2750212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97582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4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 of A:B to produce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9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Reaction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[0.1,0.9]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96339"/>
                  </a:ext>
                </a:extLst>
              </a:tr>
            </a:tbl>
          </a:graphicData>
        </a:graphic>
      </p:graphicFrame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ACA04F9-9AD4-2D53-A1E8-8DBA4A64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43" y="3526971"/>
            <a:ext cx="4448856" cy="29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6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C8B6-DE2C-D9F9-A288-45B34AC5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Ensemble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B56E-C736-947A-EF52-DC44D1A9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plotting different trajectories due to different parameter values, we achieve an ensemble as shown below.</a:t>
            </a:r>
          </a:p>
        </p:txBody>
      </p:sp>
      <p:pic>
        <p:nvPicPr>
          <p:cNvPr id="5" name="Picture 4" descr="A graph of different colored curves&#10;&#10;Description automatically generated">
            <a:extLst>
              <a:ext uri="{FF2B5EF4-FFF2-40B4-BE49-F238E27FC236}">
                <a16:creationId xmlns:a16="http://schemas.microsoft.com/office/drawing/2014/main" id="{EA7526F4-CE3F-8427-D6BA-40345758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53" y="3429000"/>
            <a:ext cx="5143499" cy="3429000"/>
          </a:xfrm>
          <a:prstGeom prst="rect">
            <a:avLst/>
          </a:prstGeom>
        </p:spPr>
      </p:pic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B0982DCB-ABCF-426F-B039-96D29F6A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794" y="4178300"/>
            <a:ext cx="3771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7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9802-A9B9-DA43-4602-D4A6169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NLopt.jl</a:t>
            </a:r>
            <a:r>
              <a:rPr lang="en-US" dirty="0"/>
              <a:t> Optimization</a:t>
            </a:r>
          </a:p>
        </p:txBody>
      </p:sp>
      <p:pic>
        <p:nvPicPr>
          <p:cNvPr id="6" name="Content Placeholder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3C3E0448-2638-209F-3991-C7D207FDA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103904"/>
            <a:ext cx="5691777" cy="207489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8D4FF5-4C5A-E1B7-15AB-1DBC8ECD509C}"/>
              </a:ext>
            </a:extLst>
          </p:cNvPr>
          <p:cNvSpPr txBox="1"/>
          <p:nvPr/>
        </p:nvSpPr>
        <p:spPr>
          <a:xfrm>
            <a:off x="391886" y="5253633"/>
            <a:ext cx="4666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retcode</a:t>
            </a:r>
            <a:r>
              <a:rPr lang="en-US" dirty="0"/>
              <a:t>: Success</a:t>
            </a:r>
          </a:p>
          <a:p>
            <a:r>
              <a:rPr lang="en-US" dirty="0"/>
              <a:t>u: [0.6613708585486165]</a:t>
            </a:r>
          </a:p>
          <a:p>
            <a:r>
              <a:rPr lang="en-US" dirty="0"/>
              <a:t>Final objective value:     0.3330058512256518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31C36-9C05-086E-35D8-38724CB3DE2F}"/>
              </a:ext>
            </a:extLst>
          </p:cNvPr>
          <p:cNvSpPr txBox="1"/>
          <p:nvPr/>
        </p:nvSpPr>
        <p:spPr>
          <a:xfrm>
            <a:off x="822581" y="2094356"/>
            <a:ext cx="9906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 solution to the </a:t>
            </a:r>
            <a:r>
              <a:rPr lang="en-US" dirty="0" err="1"/>
              <a:t>ODEProblem</a:t>
            </a:r>
            <a:r>
              <a:rPr lang="en-US" dirty="0"/>
              <a:t> to get the last ‘t’ value to get minimum amount of substrate at</a:t>
            </a:r>
          </a:p>
          <a:p>
            <a:r>
              <a:rPr lang="en-US" dirty="0"/>
              <a:t>the end of the simulation.</a:t>
            </a:r>
          </a:p>
          <a:p>
            <a:endParaRPr lang="en-US" dirty="0"/>
          </a:p>
          <a:p>
            <a:r>
              <a:rPr lang="en-US" dirty="0"/>
              <a:t>Returns the parameter as ’u’.</a:t>
            </a:r>
          </a:p>
        </p:txBody>
      </p:sp>
    </p:spTree>
    <p:extLst>
      <p:ext uri="{BB962C8B-B14F-4D97-AF65-F5344CB8AC3E}">
        <p14:creationId xmlns:p14="http://schemas.microsoft.com/office/powerpoint/2010/main" val="2584271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207F-7A85-A8C3-2F4D-9EF31575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 Reaction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4092891-F485-6BB0-D1C4-F7DEE2551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3EDB68-7AC9-4D94-DD01-0DC81EB07C7D}"/>
              </a:ext>
            </a:extLst>
          </p:cNvPr>
          <p:cNvSpPr txBox="1"/>
          <p:nvPr/>
        </p:nvSpPr>
        <p:spPr>
          <a:xfrm>
            <a:off x="783771" y="386660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~ 0.66</a:t>
            </a:r>
          </a:p>
        </p:txBody>
      </p:sp>
    </p:spTree>
    <p:extLst>
      <p:ext uri="{BB962C8B-B14F-4D97-AF65-F5344CB8AC3E}">
        <p14:creationId xmlns:p14="http://schemas.microsoft.com/office/powerpoint/2010/main" val="2778802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698</Words>
  <Application>Microsoft Macintosh PowerPoint</Application>
  <PresentationFormat>Widescreen</PresentationFormat>
  <Paragraphs>115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Office Theme</vt:lpstr>
      <vt:lpstr>Optimizations of Bilinear Reaction State Model &amp; Second-Order Reaction through Ensemble Trajectories and Nlopt.jl</vt:lpstr>
      <vt:lpstr>Bilinear Reaction Model</vt:lpstr>
      <vt:lpstr>PowerPoint Presentation</vt:lpstr>
      <vt:lpstr>Optimization</vt:lpstr>
      <vt:lpstr>Trajectory State Machine &amp; Maximize Algorithm through NLopt.jl</vt:lpstr>
      <vt:lpstr>Second-Order Chemical Reaction</vt:lpstr>
      <vt:lpstr>Reaction Ensemble</vt:lpstr>
      <vt:lpstr>NLopt.jl Optimization</vt:lpstr>
      <vt:lpstr>Optimization for Reaction</vt:lpstr>
      <vt:lpstr>Polynomial Chaos Sampling for Parametric Estimation</vt:lpstr>
      <vt:lpstr>Single Tank Bilinear Reaction Network</vt:lpstr>
      <vt:lpstr>Second-Order Reaction</vt:lpstr>
      <vt:lpstr>Uncertain Parameter Estimation Batch One-stage CSTR with Nlopt.jl or PolyChaos.jl</vt:lpstr>
      <vt:lpstr>Model</vt:lpstr>
      <vt:lpstr>Methodology/Algorithm</vt:lpstr>
      <vt:lpstr>One-stage CSTR Stochastic Model</vt:lpstr>
      <vt:lpstr>Findings for Time Span (600 hrs)</vt:lpstr>
      <vt:lpstr>Findings for Time Span (600 hrs)</vt:lpstr>
      <vt:lpstr>Bilinear Second-Order Reaction State Estimation</vt:lpstr>
      <vt:lpstr>Reaction Setup</vt:lpstr>
      <vt:lpstr>Equation Setup</vt:lpstr>
      <vt:lpstr>Optimizing Luenberger Matrix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Tye P Phoenix</dc:creator>
  <cp:lastModifiedBy>Tye P Phoenix</cp:lastModifiedBy>
  <cp:revision>8</cp:revision>
  <dcterms:created xsi:type="dcterms:W3CDTF">2024-06-05T21:41:59Z</dcterms:created>
  <dcterms:modified xsi:type="dcterms:W3CDTF">2024-06-15T02:51:28Z</dcterms:modified>
</cp:coreProperties>
</file>